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3" r:id="rId2"/>
    <p:sldId id="348" r:id="rId3"/>
    <p:sldId id="349" r:id="rId4"/>
    <p:sldId id="350" r:id="rId5"/>
    <p:sldId id="351" r:id="rId6"/>
    <p:sldId id="347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  <a:srgbClr val="993300"/>
    <a:srgbClr val="FFFFFF"/>
    <a:srgbClr val="FFFF99"/>
    <a:srgbClr val="333333"/>
    <a:srgbClr val="99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4" autoAdjust="0"/>
  </p:normalViewPr>
  <p:slideViewPr>
    <p:cSldViewPr>
      <p:cViewPr varScale="1">
        <p:scale>
          <a:sx n="63" d="100"/>
          <a:sy n="63" d="100"/>
        </p:scale>
        <p:origin x="-102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B129AF4B-A8BB-4154-A11D-C51354DEA66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39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39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zh-CN"/>
          </a:p>
        </p:txBody>
      </p:sp>
      <p:sp>
        <p:nvSpPr>
          <p:cNvPr id="839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C1B23760-812B-45D6-8C88-C8B7790C16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3760-812B-45D6-8C88-C8B7790C16AE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C03CB-5E5D-4140-901B-A1D9CC1365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21A45-5FD0-49F6-89E8-F7B0CD6704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0513-2DA6-4F46-BD18-77C2385769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470A3-C87B-4363-9891-DC4246A508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9A42-D8A2-4F42-85CB-80DDFFDA58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AF28-7C19-4F19-945D-941D972A0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8D9D-AF03-4B72-BC8D-7A22DE20CB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363A5-7A8A-479C-99D5-0BAFB977DA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A1344-89A4-459B-B0EF-7F43C80DBB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3B282-324D-4514-8A95-29FE027D10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5EFB-82CC-43D4-8948-DC243DB538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第二层</a:t>
            </a:r>
          </a:p>
          <a:p>
            <a:pPr lvl="2"/>
            <a:r>
              <a:rPr lang="zh-CN" altLang="en-US" smtClean="0"/>
              <a:t>第三层</a:t>
            </a:r>
          </a:p>
          <a:p>
            <a:pPr lvl="3"/>
            <a:r>
              <a:rPr lang="zh-CN" altLang="en-US" smtClean="0"/>
              <a:t>第四层</a:t>
            </a:r>
          </a:p>
          <a:p>
            <a:pPr lvl="4"/>
            <a:r>
              <a:rPr lang="zh-CN" altLang="en-US" smtClean="0"/>
              <a:t>第五层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5CDD7-4D1A-4DDB-907E-2912002FE5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5" name="Picture 7" descr="20064294433167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1268413"/>
            <a:ext cx="3743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042988" y="4797425"/>
            <a:ext cx="7488237" cy="58477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重庆市北碚区教师进修学院      朱福</a:t>
            </a:r>
            <a:r>
              <a:rPr lang="zh-CN" altLang="en-US" b="1" dirty="0" smtClean="0">
                <a:solidFill>
                  <a:srgbClr val="000000"/>
                </a:solidFill>
              </a:rPr>
              <a:t>荣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40291" name="WordArt 3" descr="纸袋"/>
          <p:cNvSpPr>
            <a:spLocks noChangeArrowheads="1" noChangeShapeType="1" noTextEdit="1"/>
          </p:cNvSpPr>
          <p:nvPr/>
        </p:nvSpPr>
        <p:spPr bwMode="auto">
          <a:xfrm>
            <a:off x="1042988" y="1700213"/>
            <a:ext cx="439261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7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/>
                <a:ea typeface="宋体"/>
              </a:rPr>
              <a:t>为了学生数学素养</a:t>
            </a:r>
          </a:p>
          <a:p>
            <a:pPr algn="ctr"/>
            <a:r>
              <a:rPr lang="zh-CN" alt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/>
                <a:ea typeface="宋体"/>
              </a:rPr>
              <a:t>理解教材用好教材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AutoShape 4" descr="褐色大理石"/>
          <p:cNvSpPr>
            <a:spLocks noChangeArrowheads="1"/>
          </p:cNvSpPr>
          <p:nvPr/>
        </p:nvSpPr>
        <p:spPr bwMode="auto">
          <a:xfrm>
            <a:off x="5724525" y="476250"/>
            <a:ext cx="2520950" cy="1368425"/>
          </a:xfrm>
          <a:prstGeom prst="irregularSeal1">
            <a:avLst/>
          </a:prstGeo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ea typeface="黑体" pitchFamily="2" charset="-122"/>
              </a:rPr>
              <a:t>活动一</a:t>
            </a:r>
          </a:p>
        </p:txBody>
      </p:sp>
      <p:sp>
        <p:nvSpPr>
          <p:cNvPr id="418823" name="Text Box 7" descr="纸莎草纸"/>
          <p:cNvSpPr txBox="1">
            <a:spLocks noChangeArrowheads="1"/>
          </p:cNvSpPr>
          <p:nvPr/>
        </p:nvSpPr>
        <p:spPr bwMode="auto">
          <a:xfrm>
            <a:off x="1116013" y="1484313"/>
            <a:ext cx="3384550" cy="579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教科书地位作用</a:t>
            </a:r>
          </a:p>
        </p:txBody>
      </p:sp>
      <p:sp>
        <p:nvSpPr>
          <p:cNvPr id="418825" name="Text Box 9" descr="白色大理石"/>
          <p:cNvSpPr txBox="1">
            <a:spLocks noChangeArrowheads="1"/>
          </p:cNvSpPr>
          <p:nvPr/>
        </p:nvSpPr>
        <p:spPr bwMode="auto">
          <a:xfrm>
            <a:off x="468313" y="2349500"/>
            <a:ext cx="8497887" cy="37496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哪些内容是承接前面而学习的？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哪些内容是为了今后更好的学习而安排的？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哪些内容其实这里不学习，也不影响今后的数学学习。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本次教科书在</a:t>
            </a:r>
            <a:r>
              <a:rPr lang="zh-CN" altLang="en-US" b="1">
                <a:latin typeface="Arial"/>
                <a:ea typeface="华文中宋" pitchFamily="2" charset="-122"/>
              </a:rPr>
              <a:t>“</a:t>
            </a:r>
            <a:r>
              <a:rPr lang="zh-CN" altLang="en-US" b="1">
                <a:ea typeface="华文中宋" pitchFamily="2" charset="-122"/>
              </a:rPr>
              <a:t>四基</a:t>
            </a:r>
            <a:r>
              <a:rPr lang="zh-CN" altLang="en-US" b="1">
                <a:latin typeface="Arial"/>
                <a:ea typeface="华文中宋" pitchFamily="2" charset="-122"/>
              </a:rPr>
              <a:t>”“</a:t>
            </a:r>
            <a:r>
              <a:rPr lang="zh-CN" altLang="en-US" b="1">
                <a:ea typeface="华文中宋" pitchFamily="2" charset="-122"/>
              </a:rPr>
              <a:t>四能</a:t>
            </a:r>
            <a:r>
              <a:rPr lang="zh-CN" altLang="en-US" b="1">
                <a:latin typeface="Arial"/>
                <a:ea typeface="华文中宋" pitchFamily="2" charset="-122"/>
              </a:rPr>
              <a:t>”</a:t>
            </a:r>
            <a:r>
              <a:rPr lang="zh-CN" altLang="en-US" b="1">
                <a:ea typeface="华文中宋" pitchFamily="2" charset="-122"/>
              </a:rPr>
              <a:t>上应该让学生有哪些收获？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8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8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0" grpId="0" animBg="1"/>
      <p:bldP spid="4188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AutoShape 2" descr="褐色大理石"/>
          <p:cNvSpPr>
            <a:spLocks noChangeArrowheads="1"/>
          </p:cNvSpPr>
          <p:nvPr/>
        </p:nvSpPr>
        <p:spPr bwMode="auto">
          <a:xfrm>
            <a:off x="5724525" y="476250"/>
            <a:ext cx="2520950" cy="1368425"/>
          </a:xfrm>
          <a:prstGeom prst="irregularSeal1">
            <a:avLst/>
          </a:prstGeom>
          <a:blipFill dpi="0" rotWithShape="1">
            <a:blip r:embed="rId3">
              <a:alphaModFix amt="6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ea typeface="黑体" pitchFamily="2" charset="-122"/>
              </a:rPr>
              <a:t>活动二</a:t>
            </a:r>
          </a:p>
        </p:txBody>
      </p:sp>
      <p:sp>
        <p:nvSpPr>
          <p:cNvPr id="419843" name="Text Box 3" descr="纸莎草纸"/>
          <p:cNvSpPr txBox="1">
            <a:spLocks noChangeArrowheads="1"/>
          </p:cNvSpPr>
          <p:nvPr/>
        </p:nvSpPr>
        <p:spPr bwMode="auto">
          <a:xfrm>
            <a:off x="1116013" y="1484313"/>
            <a:ext cx="3240087" cy="5794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教科书特色分析</a:t>
            </a:r>
          </a:p>
        </p:txBody>
      </p:sp>
      <p:sp>
        <p:nvSpPr>
          <p:cNvPr id="419844" name="Text Box 4" descr="白色大理石"/>
          <p:cNvSpPr txBox="1">
            <a:spLocks noChangeArrowheads="1"/>
          </p:cNvSpPr>
          <p:nvPr/>
        </p:nvSpPr>
        <p:spPr bwMode="auto">
          <a:xfrm>
            <a:off x="468313" y="2781300"/>
            <a:ext cx="8497887" cy="25304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你认为本册教科书编写得好的有哪些？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你认为本册教科书内容安排或编写不够理想的有哪些？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概括出本册教科书的几个特色。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animBg="1"/>
      <p:bldP spid="4198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AutoShape 2" descr="褐色大理石"/>
          <p:cNvSpPr>
            <a:spLocks noChangeArrowheads="1"/>
          </p:cNvSpPr>
          <p:nvPr/>
        </p:nvSpPr>
        <p:spPr bwMode="auto">
          <a:xfrm>
            <a:off x="5724525" y="476250"/>
            <a:ext cx="2520950" cy="1368425"/>
          </a:xfrm>
          <a:prstGeom prst="irregularSeal1">
            <a:avLst/>
          </a:prstGeo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ea typeface="黑体" pitchFamily="2" charset="-122"/>
              </a:rPr>
              <a:t>活动三</a:t>
            </a:r>
          </a:p>
        </p:txBody>
      </p:sp>
      <p:sp>
        <p:nvSpPr>
          <p:cNvPr id="420867" name="Text Box 3" descr="纸莎草纸"/>
          <p:cNvSpPr txBox="1">
            <a:spLocks noChangeArrowheads="1"/>
          </p:cNvSpPr>
          <p:nvPr/>
        </p:nvSpPr>
        <p:spPr bwMode="auto">
          <a:xfrm>
            <a:off x="1116013" y="1484313"/>
            <a:ext cx="2881312" cy="579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促成课堂改革</a:t>
            </a:r>
          </a:p>
        </p:txBody>
      </p:sp>
      <p:sp>
        <p:nvSpPr>
          <p:cNvPr id="420868" name="Text Box 4" descr="白色大理石"/>
          <p:cNvSpPr txBox="1">
            <a:spLocks noChangeArrowheads="1"/>
          </p:cNvSpPr>
          <p:nvPr/>
        </p:nvSpPr>
        <p:spPr bwMode="auto">
          <a:xfrm>
            <a:off x="468313" y="2349500"/>
            <a:ext cx="8497887" cy="30178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基础教育课程改革提倡哪些教学方式？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教科书是否为实现这些教学方式提供了平台？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在小学数学教学中你认为哪些教学方式是最重要的？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animBg="1"/>
      <p:bldP spid="4208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AutoShape 2" descr="褐色大理石"/>
          <p:cNvSpPr>
            <a:spLocks noChangeArrowheads="1"/>
          </p:cNvSpPr>
          <p:nvPr/>
        </p:nvSpPr>
        <p:spPr bwMode="auto">
          <a:xfrm>
            <a:off x="5724525" y="476250"/>
            <a:ext cx="2520950" cy="1368425"/>
          </a:xfrm>
          <a:prstGeom prst="irregularSeal1">
            <a:avLst/>
          </a:prstGeo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ea typeface="黑体" pitchFamily="2" charset="-122"/>
              </a:rPr>
              <a:t>活动四</a:t>
            </a:r>
          </a:p>
        </p:txBody>
      </p:sp>
      <p:sp>
        <p:nvSpPr>
          <p:cNvPr id="421891" name="Text Box 3" descr="纸莎草纸"/>
          <p:cNvSpPr txBox="1">
            <a:spLocks noChangeArrowheads="1"/>
          </p:cNvSpPr>
          <p:nvPr/>
        </p:nvSpPr>
        <p:spPr bwMode="auto">
          <a:xfrm>
            <a:off x="1116013" y="1484313"/>
            <a:ext cx="3168650" cy="579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教科书使用建议</a:t>
            </a:r>
          </a:p>
        </p:txBody>
      </p:sp>
      <p:sp>
        <p:nvSpPr>
          <p:cNvPr id="421892" name="Text Box 4" descr="白色大理石"/>
          <p:cNvSpPr txBox="1">
            <a:spLocks noChangeArrowheads="1"/>
          </p:cNvSpPr>
          <p:nvPr/>
        </p:nvSpPr>
        <p:spPr bwMode="auto">
          <a:xfrm>
            <a:off x="468313" y="2349500"/>
            <a:ext cx="8497887" cy="3505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如果让你去对本册教科书作培训，你准备怎样做？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把本册教科书的重点与难点内容罗列出来，对这些重难点内容的教学有哪些建议？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zh-CN" altLang="en-US" b="1">
                <a:ea typeface="华文中宋" pitchFamily="2" charset="-122"/>
              </a:rPr>
              <a:t>在教学时，你是否有对教科书内容做删减、调整的想法？为什么？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 animBg="1"/>
      <p:bldP spid="4218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876800" y="476250"/>
            <a:ext cx="40830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kumimoji="1" lang="en-US" altLang="zh-CN" b="1">
                <a:solidFill>
                  <a:srgbClr val="00FFFF"/>
                </a:solidFill>
                <a:latin typeface="Arial" charset="0"/>
              </a:rPr>
              <a:t>      </a:t>
            </a:r>
            <a:r>
              <a:rPr kumimoji="1" lang="zh-CN" altLang="en-US" b="1">
                <a:solidFill>
                  <a:srgbClr val="00FFFF"/>
                </a:solidFill>
                <a:latin typeface="Arial" charset="0"/>
              </a:rPr>
              <a:t>昨夜西风凋碧树，独上高楼，望尽天涯路</a:t>
            </a:r>
            <a:r>
              <a:rPr kumimoji="1" lang="en-US" altLang="zh-CN" b="1">
                <a:solidFill>
                  <a:srgbClr val="00FFFF"/>
                </a:solidFill>
                <a:latin typeface="Arial" charset="0"/>
              </a:rPr>
              <a:t>——</a:t>
            </a:r>
            <a:r>
              <a:rPr kumimoji="1" lang="zh-CN" altLang="en-US" b="1" i="1">
                <a:solidFill>
                  <a:srgbClr val="00FFFF"/>
                </a:solidFill>
                <a:latin typeface="Arial" charset="0"/>
              </a:rPr>
              <a:t>立志</a:t>
            </a:r>
            <a:endParaRPr kumimoji="1" lang="zh-CN" altLang="en-US" b="1">
              <a:solidFill>
                <a:srgbClr val="00FFFF"/>
              </a:solidFill>
              <a:latin typeface="Arial" charset="0"/>
            </a:endParaRPr>
          </a:p>
          <a:p>
            <a:r>
              <a:rPr kumimoji="1" lang="zh-CN" altLang="en-US" b="1">
                <a:solidFill>
                  <a:srgbClr val="00FFFF"/>
                </a:solidFill>
                <a:latin typeface="Arial" charset="0"/>
              </a:rPr>
              <a:t>       衣带渐宽终不悔，为伊消得人憔悴</a:t>
            </a:r>
            <a:r>
              <a:rPr kumimoji="1" lang="en-US" altLang="zh-CN" b="1">
                <a:solidFill>
                  <a:srgbClr val="00FFFF"/>
                </a:solidFill>
                <a:latin typeface="Arial" charset="0"/>
              </a:rPr>
              <a:t>——</a:t>
            </a:r>
            <a:r>
              <a:rPr kumimoji="1" lang="zh-CN" altLang="en-US" b="1" i="1">
                <a:solidFill>
                  <a:srgbClr val="00FFFF"/>
                </a:solidFill>
                <a:latin typeface="Arial" charset="0"/>
              </a:rPr>
              <a:t>奋斗</a:t>
            </a:r>
            <a:endParaRPr kumimoji="1" lang="zh-CN" altLang="en-US" b="1">
              <a:solidFill>
                <a:srgbClr val="00FFFF"/>
              </a:solidFill>
              <a:latin typeface="Arial" charset="0"/>
            </a:endParaRPr>
          </a:p>
          <a:p>
            <a:r>
              <a:rPr kumimoji="1" lang="zh-CN" altLang="en-US" b="1">
                <a:solidFill>
                  <a:srgbClr val="00FFFF"/>
                </a:solidFill>
                <a:latin typeface="Arial" charset="0"/>
              </a:rPr>
              <a:t>       众里寻她千百度，蓦然回首，那人却在灯火阑珊处</a:t>
            </a:r>
            <a:r>
              <a:rPr kumimoji="1" lang="en-US" altLang="zh-CN" b="1">
                <a:solidFill>
                  <a:srgbClr val="00FFFF"/>
                </a:solidFill>
                <a:latin typeface="Arial" charset="0"/>
              </a:rPr>
              <a:t>——</a:t>
            </a:r>
            <a:r>
              <a:rPr kumimoji="1" lang="zh-CN" altLang="en-US" b="1" i="1">
                <a:solidFill>
                  <a:srgbClr val="00FFFF"/>
                </a:solidFill>
                <a:latin typeface="Arial" charset="0"/>
              </a:rPr>
              <a:t>成功</a:t>
            </a:r>
            <a:r>
              <a:rPr kumimoji="1" lang="zh-CN" altLang="en-US" b="1">
                <a:solidFill>
                  <a:srgbClr val="00FFFF"/>
                </a:solidFill>
                <a:latin typeface="Arial" charset="0"/>
              </a:rPr>
              <a:t>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516563"/>
            <a:ext cx="3744912" cy="5762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2800" b="1">
                <a:solidFill>
                  <a:srgbClr val="00FF99"/>
                </a:solidFill>
                <a:ea typeface="新宋体-18030" pitchFamily="2" charset="-122"/>
              </a:rPr>
              <a:t>您的倾听是我的荣幸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zh-CN" altLang="en-US" sz="2800">
              <a:solidFill>
                <a:srgbClr val="00FF99"/>
              </a:solidFill>
              <a:ea typeface="新宋体-18030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CN" altLang="en-US" sz="2800">
              <a:solidFill>
                <a:srgbClr val="00FF99"/>
              </a:solidFill>
              <a:ea typeface="新宋体-18030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200">
              <a:solidFill>
                <a:srgbClr val="00FF99"/>
              </a:solidFill>
              <a:ea typeface="新宋体-18030" pitchFamily="2" charset="-122"/>
            </a:endParaRPr>
          </a:p>
        </p:txBody>
      </p:sp>
      <p:pic>
        <p:nvPicPr>
          <p:cNvPr id="208903" name="Picture 7" descr="DSC01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3240087" cy="364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EAEAEA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EAEAEA"/>
        </a:dk1>
        <a:lt1>
          <a:srgbClr val="FFFFFF"/>
        </a:lt1>
        <a:dk2>
          <a:srgbClr val="CC0000"/>
        </a:dk2>
        <a:lt2>
          <a:srgbClr val="FFFFFF"/>
        </a:lt2>
        <a:accent1>
          <a:srgbClr val="FFFF66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FFB8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FF0000"/>
        </a:dk1>
        <a:lt1>
          <a:srgbClr val="FFFFCC"/>
        </a:lt1>
        <a:dk2>
          <a:srgbClr val="FF3300"/>
        </a:dk2>
        <a:lt2>
          <a:srgbClr val="008000"/>
        </a:lt2>
        <a:accent1>
          <a:srgbClr val="33CC33"/>
        </a:accent1>
        <a:accent2>
          <a:srgbClr val="3333CC"/>
        </a:accent2>
        <a:accent3>
          <a:srgbClr val="FFFFE2"/>
        </a:accent3>
        <a:accent4>
          <a:srgbClr val="DA0000"/>
        </a:accent4>
        <a:accent5>
          <a:srgbClr val="ADE2AD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6600"/>
        </a:dk1>
        <a:lt1>
          <a:srgbClr val="FFFFFF"/>
        </a:lt1>
        <a:dk2>
          <a:srgbClr val="006600"/>
        </a:dk2>
        <a:lt2>
          <a:srgbClr val="663300"/>
        </a:lt2>
        <a:accent1>
          <a:srgbClr val="996633"/>
        </a:accent1>
        <a:accent2>
          <a:srgbClr val="3333CC"/>
        </a:accent2>
        <a:accent3>
          <a:srgbClr val="FFFFFF"/>
        </a:accent3>
        <a:accent4>
          <a:srgbClr val="005600"/>
        </a:accent4>
        <a:accent5>
          <a:srgbClr val="CAB8AD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2465</TotalTime>
  <Words>269</Words>
  <Application>Microsoft PowerPoint</Application>
  <PresentationFormat>全屏显示(4:3)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default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Company>swu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农村教师发展学校建设实践与思考</dc:title>
  <dc:creator>朱福荣</dc:creator>
  <cp:lastModifiedBy>User</cp:lastModifiedBy>
  <cp:revision>112</cp:revision>
  <cp:lastPrinted>1601-01-01T00:00:00Z</cp:lastPrinted>
  <dcterms:created xsi:type="dcterms:W3CDTF">2009-04-26T12:46:00Z</dcterms:created>
  <dcterms:modified xsi:type="dcterms:W3CDTF">2017-05-12T01:40:40Z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2052</vt:i4>
  </property>
</Properties>
</file>